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6" r:id="rId7"/>
    <p:sldId id="269" r:id="rId8"/>
    <p:sldId id="268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8D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19E8C8-0757-4193-AA84-DA69E71F5663}" v="2" dt="2024-06-16T08:36:55.819"/>
    <p1510:client id="{85D6E54D-FD9A-43CC-8062-41019E08058A}" v="228" dt="2024-06-15T15:43:32.508"/>
    <p1510:client id="{AD20134A-E082-4082-8C0A-EA67E94A0789}" v="1" dt="2024-06-16T08:37:22.7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16.06.2024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FKlex/Movie-Series-Watchlis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>
                <a:solidFill>
                  <a:srgbClr val="438DD5"/>
                </a:solidFill>
              </a:rPr>
              <a:t>Movie and Series Database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Project Java and Web Development</a:t>
            </a:r>
            <a:br>
              <a:rPr lang="de-DE"/>
            </a:br>
            <a:r>
              <a:rPr lang="de-DE"/>
              <a:t>Alexander Agricola </a:t>
            </a:r>
            <a:br>
              <a:rPr lang="de-DE"/>
            </a:br>
            <a:r>
              <a:rPr lang="de-DE" err="1">
                <a:ea typeface="+mn-lt"/>
                <a:cs typeface="+mn-lt"/>
              </a:rPr>
              <a:t>Matriculation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number</a:t>
            </a:r>
            <a:r>
              <a:rPr lang="de-DE"/>
              <a:t>: </a:t>
            </a:r>
            <a:r>
              <a:rPr lang="de-DE">
                <a:ea typeface="+mn-lt"/>
                <a:cs typeface="+mn-lt"/>
              </a:rPr>
              <a:t>9228068</a:t>
            </a:r>
          </a:p>
          <a:p>
            <a:r>
              <a:rPr lang="de-DE"/>
              <a:t>GitHub: </a:t>
            </a:r>
            <a:r>
              <a:rPr lang="de-DE">
                <a:ea typeface="+mn-lt"/>
                <a:cs typeface="+mn-lt"/>
                <a:hlinkClick r:id="rId2"/>
              </a:rPr>
              <a:t>https://github.com/AFKlex/Movie-Series-Watchlist</a:t>
            </a:r>
          </a:p>
          <a:p>
            <a:endParaRPr lang="de-DE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9FDDA4-A3F5-9465-70F2-3E7B62DE9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rgbClr val="438DD5"/>
                </a:solidFill>
              </a:rPr>
              <a:t>Purpose </a:t>
            </a:r>
            <a:r>
              <a:rPr lang="de-DE" err="1">
                <a:solidFill>
                  <a:srgbClr val="438DD5"/>
                </a:solidFill>
              </a:rPr>
              <a:t>of</a:t>
            </a:r>
            <a:r>
              <a:rPr lang="de-DE">
                <a:solidFill>
                  <a:srgbClr val="438DD5"/>
                </a:solidFill>
              </a:rPr>
              <a:t> </a:t>
            </a:r>
            <a:r>
              <a:rPr lang="de-DE" err="1">
                <a:solidFill>
                  <a:srgbClr val="438DD5"/>
                </a:solidFill>
              </a:rPr>
              <a:t>the</a:t>
            </a:r>
            <a:r>
              <a:rPr lang="de-DE">
                <a:solidFill>
                  <a:srgbClr val="438DD5"/>
                </a:solidFill>
              </a:rPr>
              <a:t> Web App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C0B81E-A9C2-0C47-63FE-EA20E0B73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pPr>
              <a:buNone/>
            </a:pPr>
            <a:r>
              <a:rPr lang="de-DE">
                <a:ea typeface="+mn-lt"/>
                <a:cs typeface="+mn-lt"/>
              </a:rPr>
              <a:t>The Series/Movies Tracker </a:t>
            </a:r>
            <a:r>
              <a:rPr lang="de-DE" err="1">
                <a:ea typeface="+mn-lt"/>
                <a:cs typeface="+mn-lt"/>
              </a:rPr>
              <a:t>web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application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helps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users</a:t>
            </a:r>
            <a:r>
              <a:rPr lang="de-DE">
                <a:ea typeface="+mn-lt"/>
                <a:cs typeface="+mn-lt"/>
              </a:rPr>
              <a:t> manage and track </a:t>
            </a:r>
            <a:r>
              <a:rPr lang="de-DE" err="1">
                <a:ea typeface="+mn-lt"/>
                <a:cs typeface="+mn-lt"/>
              </a:rPr>
              <a:t>their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viewing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experiences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by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recording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details</a:t>
            </a:r>
            <a:r>
              <a:rPr lang="de-DE">
                <a:ea typeface="+mn-lt"/>
                <a:cs typeface="+mn-lt"/>
              </a:rPr>
              <a:t> such </a:t>
            </a:r>
            <a:r>
              <a:rPr lang="de-DE" err="1">
                <a:ea typeface="+mn-lt"/>
                <a:cs typeface="+mn-lt"/>
              </a:rPr>
              <a:t>as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name</a:t>
            </a:r>
            <a:r>
              <a:rPr lang="de-DE">
                <a:ea typeface="+mn-lt"/>
                <a:cs typeface="+mn-lt"/>
              </a:rPr>
              <a:t>, </a:t>
            </a:r>
            <a:r>
              <a:rPr lang="de-DE" err="1">
                <a:ea typeface="+mn-lt"/>
                <a:cs typeface="+mn-lt"/>
              </a:rPr>
              <a:t>status</a:t>
            </a:r>
            <a:r>
              <a:rPr lang="de-DE">
                <a:ea typeface="+mn-lt"/>
                <a:cs typeface="+mn-lt"/>
              </a:rPr>
              <a:t>, score, </a:t>
            </a:r>
            <a:r>
              <a:rPr lang="de-DE" err="1">
                <a:ea typeface="+mn-lt"/>
                <a:cs typeface="+mn-lt"/>
              </a:rPr>
              <a:t>dates</a:t>
            </a:r>
            <a:r>
              <a:rPr lang="de-DE">
                <a:ea typeface="+mn-lt"/>
                <a:cs typeface="+mn-lt"/>
              </a:rPr>
              <a:t>, </a:t>
            </a:r>
            <a:r>
              <a:rPr lang="de-DE" err="1">
                <a:ea typeface="+mn-lt"/>
                <a:cs typeface="+mn-lt"/>
              </a:rPr>
              <a:t>current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episode</a:t>
            </a:r>
            <a:r>
              <a:rPr lang="de-DE">
                <a:ea typeface="+mn-lt"/>
                <a:cs typeface="+mn-lt"/>
              </a:rPr>
              <a:t>, </a:t>
            </a:r>
            <a:r>
              <a:rPr lang="de-DE" err="1">
                <a:ea typeface="+mn-lt"/>
                <a:cs typeface="+mn-lt"/>
              </a:rPr>
              <a:t>rewatch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count</a:t>
            </a:r>
            <a:r>
              <a:rPr lang="de-DE">
                <a:ea typeface="+mn-lt"/>
                <a:cs typeface="+mn-lt"/>
              </a:rPr>
              <a:t>, and personal </a:t>
            </a:r>
            <a:r>
              <a:rPr lang="de-DE" err="1">
                <a:ea typeface="+mn-lt"/>
                <a:cs typeface="+mn-lt"/>
              </a:rPr>
              <a:t>notes</a:t>
            </a:r>
            <a:r>
              <a:rPr lang="de-DE">
                <a:ea typeface="+mn-lt"/>
                <a:cs typeface="+mn-lt"/>
              </a:rPr>
              <a:t>. This </a:t>
            </a:r>
            <a:r>
              <a:rPr lang="de-DE" err="1">
                <a:ea typeface="+mn-lt"/>
                <a:cs typeface="+mn-lt"/>
              </a:rPr>
              <a:t>tool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ensures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users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can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easily</a:t>
            </a:r>
            <a:r>
              <a:rPr lang="de-DE">
                <a:ea typeface="+mn-lt"/>
                <a:cs typeface="+mn-lt"/>
              </a:rPr>
              <a:t> track </a:t>
            </a:r>
            <a:r>
              <a:rPr lang="de-DE" err="1">
                <a:ea typeface="+mn-lt"/>
                <a:cs typeface="+mn-lt"/>
              </a:rPr>
              <a:t>progress</a:t>
            </a:r>
            <a:r>
              <a:rPr lang="de-DE">
                <a:ea typeface="+mn-lt"/>
                <a:cs typeface="+mn-lt"/>
              </a:rPr>
              <a:t> and plan </a:t>
            </a:r>
            <a:r>
              <a:rPr lang="de-DE" err="1">
                <a:ea typeface="+mn-lt"/>
                <a:cs typeface="+mn-lt"/>
              </a:rPr>
              <a:t>future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viewing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schedules</a:t>
            </a:r>
            <a:r>
              <a:rPr lang="de-DE">
                <a:ea typeface="+mn-lt"/>
                <a:cs typeface="+mn-lt"/>
              </a:rPr>
              <a:t>. </a:t>
            </a:r>
            <a:endParaRPr lang="de-DE"/>
          </a:p>
          <a:p>
            <a:pPr>
              <a:buNone/>
            </a:pPr>
            <a:endParaRPr lang="de-DE">
              <a:ea typeface="+mn-lt"/>
              <a:cs typeface="+mn-lt"/>
            </a:endParaRPr>
          </a:p>
          <a:p>
            <a:pPr>
              <a:buNone/>
            </a:pPr>
            <a:r>
              <a:rPr lang="de-DE">
                <a:ea typeface="+mn-lt"/>
                <a:cs typeface="+mn-lt"/>
              </a:rPr>
              <a:t>Destination Group: </a:t>
            </a:r>
            <a:endParaRPr lang="de-DE"/>
          </a:p>
          <a:p>
            <a:pPr>
              <a:buFont typeface="Arial"/>
            </a:pPr>
            <a:r>
              <a:rPr lang="de-DE" b="1">
                <a:ea typeface="+mn-lt"/>
                <a:cs typeface="+mn-lt"/>
              </a:rPr>
              <a:t>Movie and Series </a:t>
            </a:r>
            <a:r>
              <a:rPr lang="de-DE" b="1" err="1">
                <a:ea typeface="+mn-lt"/>
                <a:cs typeface="+mn-lt"/>
              </a:rPr>
              <a:t>Enthusiasts</a:t>
            </a:r>
            <a:r>
              <a:rPr lang="de-DE" b="1">
                <a:ea typeface="+mn-lt"/>
                <a:cs typeface="+mn-lt"/>
              </a:rPr>
              <a:t>:</a:t>
            </a:r>
            <a:r>
              <a:rPr lang="de-DE">
                <a:ea typeface="+mn-lt"/>
                <a:cs typeface="+mn-lt"/>
              </a:rPr>
              <a:t> Manage and </a:t>
            </a:r>
            <a:r>
              <a:rPr lang="de-DE" err="1">
                <a:ea typeface="+mn-lt"/>
                <a:cs typeface="+mn-lt"/>
              </a:rPr>
              <a:t>remember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progress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 a large </a:t>
            </a:r>
            <a:r>
              <a:rPr lang="de-DE" err="1">
                <a:ea typeface="+mn-lt"/>
                <a:cs typeface="+mn-lt"/>
              </a:rPr>
              <a:t>content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volume</a:t>
            </a:r>
            <a:r>
              <a:rPr lang="de-DE">
                <a:ea typeface="+mn-lt"/>
                <a:cs typeface="+mn-lt"/>
              </a:rPr>
              <a:t>. </a:t>
            </a:r>
            <a:endParaRPr lang="de-DE"/>
          </a:p>
          <a:p>
            <a:pPr>
              <a:buFont typeface="Arial"/>
            </a:pPr>
            <a:r>
              <a:rPr lang="de-DE" b="1">
                <a:ea typeface="+mn-lt"/>
                <a:cs typeface="+mn-lt"/>
              </a:rPr>
              <a:t>Reviewers and Critics:</a:t>
            </a:r>
            <a:r>
              <a:rPr lang="de-DE">
                <a:ea typeface="+mn-lt"/>
                <a:cs typeface="+mn-lt"/>
              </a:rPr>
              <a:t> Keep </a:t>
            </a:r>
            <a:r>
              <a:rPr lang="de-DE" err="1">
                <a:ea typeface="+mn-lt"/>
                <a:cs typeface="+mn-lt"/>
              </a:rPr>
              <a:t>detailed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notes</a:t>
            </a:r>
            <a:r>
              <a:rPr lang="de-DE">
                <a:ea typeface="+mn-lt"/>
                <a:cs typeface="+mn-lt"/>
              </a:rPr>
              <a:t> and </a:t>
            </a:r>
            <a:r>
              <a:rPr lang="de-DE" err="1">
                <a:ea typeface="+mn-lt"/>
                <a:cs typeface="+mn-lt"/>
              </a:rPr>
              <a:t>scores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reviews</a:t>
            </a:r>
            <a:r>
              <a:rPr lang="de-DE">
                <a:ea typeface="+mn-lt"/>
                <a:cs typeface="+mn-lt"/>
              </a:rPr>
              <a:t>. </a:t>
            </a:r>
            <a:endParaRPr lang="de-DE"/>
          </a:p>
          <a:p>
            <a:pPr>
              <a:buFont typeface="Arial"/>
            </a:pPr>
            <a:r>
              <a:rPr lang="de-DE" b="1" err="1">
                <a:ea typeface="+mn-lt"/>
                <a:cs typeface="+mn-lt"/>
              </a:rPr>
              <a:t>Students</a:t>
            </a:r>
            <a:r>
              <a:rPr lang="de-DE" b="1">
                <a:ea typeface="+mn-lt"/>
                <a:cs typeface="+mn-lt"/>
              </a:rPr>
              <a:t> and </a:t>
            </a:r>
            <a:r>
              <a:rPr lang="de-DE" b="1" err="1">
                <a:ea typeface="+mn-lt"/>
                <a:cs typeface="+mn-lt"/>
              </a:rPr>
              <a:t>Academics</a:t>
            </a:r>
            <a:r>
              <a:rPr lang="de-DE" b="1">
                <a:ea typeface="+mn-lt"/>
                <a:cs typeface="+mn-lt"/>
              </a:rPr>
              <a:t>: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Organize</a:t>
            </a:r>
            <a:r>
              <a:rPr lang="de-DE">
                <a:ea typeface="+mn-lt"/>
                <a:cs typeface="+mn-lt"/>
              </a:rPr>
              <a:t> and </a:t>
            </a:r>
            <a:r>
              <a:rPr lang="de-DE" err="1">
                <a:ea typeface="+mn-lt"/>
                <a:cs typeface="+mn-lt"/>
              </a:rPr>
              <a:t>analyze</a:t>
            </a:r>
            <a:r>
              <a:rPr lang="de-DE">
                <a:ea typeface="+mn-lt"/>
                <a:cs typeface="+mn-lt"/>
              </a:rPr>
              <a:t> different </a:t>
            </a:r>
            <a:r>
              <a:rPr lang="de-DE" err="1">
                <a:ea typeface="+mn-lt"/>
                <a:cs typeface="+mn-lt"/>
              </a:rPr>
              <a:t>works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study</a:t>
            </a:r>
            <a:r>
              <a:rPr lang="de-DE">
                <a:ea typeface="+mn-lt"/>
                <a:cs typeface="+mn-lt"/>
              </a:rPr>
              <a:t>. </a:t>
            </a:r>
            <a:endParaRPr lang="de-DE"/>
          </a:p>
          <a:p>
            <a:pPr>
              <a:buFont typeface="Arial"/>
            </a:pPr>
            <a:r>
              <a:rPr lang="de-DE" b="1" err="1">
                <a:ea typeface="+mn-lt"/>
                <a:cs typeface="+mn-lt"/>
              </a:rPr>
              <a:t>Casual</a:t>
            </a:r>
            <a:r>
              <a:rPr lang="de-DE" b="1">
                <a:ea typeface="+mn-lt"/>
                <a:cs typeface="+mn-lt"/>
              </a:rPr>
              <a:t> Viewers:</a:t>
            </a:r>
            <a:r>
              <a:rPr lang="de-DE">
                <a:ea typeface="+mn-lt"/>
                <a:cs typeface="+mn-lt"/>
              </a:rPr>
              <a:t> Simple </a:t>
            </a:r>
            <a:r>
              <a:rPr lang="de-DE" err="1">
                <a:ea typeface="+mn-lt"/>
                <a:cs typeface="+mn-lt"/>
              </a:rPr>
              <a:t>tool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to</a:t>
            </a:r>
            <a:r>
              <a:rPr lang="de-DE">
                <a:ea typeface="+mn-lt"/>
                <a:cs typeface="+mn-lt"/>
              </a:rPr>
              <a:t> track </a:t>
            </a:r>
            <a:r>
              <a:rPr lang="de-DE" err="1">
                <a:ea typeface="+mn-lt"/>
                <a:cs typeface="+mn-lt"/>
              </a:rPr>
              <a:t>watched</a:t>
            </a:r>
            <a:r>
              <a:rPr lang="de-DE">
                <a:ea typeface="+mn-lt"/>
                <a:cs typeface="+mn-lt"/>
              </a:rPr>
              <a:t> and </a:t>
            </a:r>
            <a:r>
              <a:rPr lang="de-DE" err="1">
                <a:ea typeface="+mn-lt"/>
                <a:cs typeface="+mn-lt"/>
              </a:rPr>
              <a:t>planned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content</a:t>
            </a:r>
            <a:r>
              <a:rPr lang="de-DE">
                <a:ea typeface="+mn-lt"/>
                <a:cs typeface="+mn-lt"/>
              </a:rPr>
              <a:t>. </a:t>
            </a:r>
            <a:endParaRPr lang="de-DE"/>
          </a:p>
          <a:p>
            <a:pPr>
              <a:buFont typeface="Arial"/>
            </a:pPr>
            <a:r>
              <a:rPr lang="de-DE">
                <a:ea typeface="+mn-lt"/>
                <a:cs typeface="+mn-lt"/>
              </a:rPr>
              <a:t> </a:t>
            </a:r>
            <a:r>
              <a:rPr lang="de-DE" b="1">
                <a:ea typeface="+mn-lt"/>
                <a:cs typeface="+mn-lt"/>
              </a:rPr>
              <a:t>Content </a:t>
            </a:r>
            <a:r>
              <a:rPr lang="de-DE" b="1" err="1">
                <a:ea typeface="+mn-lt"/>
                <a:cs typeface="+mn-lt"/>
              </a:rPr>
              <a:t>Creators</a:t>
            </a:r>
            <a:r>
              <a:rPr lang="de-DE" b="1">
                <a:ea typeface="+mn-lt"/>
                <a:cs typeface="+mn-lt"/>
              </a:rPr>
              <a:t> and Bloggers: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Maintain</a:t>
            </a:r>
            <a:r>
              <a:rPr lang="de-DE">
                <a:ea typeface="+mn-lt"/>
                <a:cs typeface="+mn-lt"/>
              </a:rPr>
              <a:t> an </a:t>
            </a:r>
            <a:r>
              <a:rPr lang="de-DE" err="1">
                <a:ea typeface="+mn-lt"/>
                <a:cs typeface="+mn-lt"/>
              </a:rPr>
              <a:t>organized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list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reference</a:t>
            </a:r>
            <a:r>
              <a:rPr lang="de-DE">
                <a:ea typeface="+mn-lt"/>
                <a:cs typeface="+mn-lt"/>
              </a:rPr>
              <a:t>. </a:t>
            </a:r>
            <a:endParaRPr lang="de-DE"/>
          </a:p>
          <a:p>
            <a:pPr marL="0" indent="0"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462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0F21B3-8E69-A8E0-124C-81B0CC1D7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rgbClr val="438DD5"/>
                </a:solidFill>
                <a:ea typeface="+mj-lt"/>
                <a:cs typeface="+mj-lt"/>
              </a:rPr>
              <a:t>Architecture </a:t>
            </a:r>
            <a:r>
              <a:rPr lang="de-DE" err="1">
                <a:solidFill>
                  <a:srgbClr val="438DD5"/>
                </a:solidFill>
                <a:ea typeface="+mj-lt"/>
                <a:cs typeface="+mj-lt"/>
              </a:rPr>
              <a:t>Diagram</a:t>
            </a:r>
            <a:endParaRPr lang="de-DE" err="1">
              <a:solidFill>
                <a:srgbClr val="438DD5"/>
              </a:solidFill>
            </a:endParaRPr>
          </a:p>
        </p:txBody>
      </p:sp>
      <p:pic>
        <p:nvPicPr>
          <p:cNvPr id="4" name="Inhaltsplatzhalter 3" descr="Ein Bild, das Text, Screenshot, Diagramm, Design enthält.&#10;&#10;Beschreibung automatisch generiert.">
            <a:extLst>
              <a:ext uri="{FF2B5EF4-FFF2-40B4-BE49-F238E27FC236}">
                <a16:creationId xmlns:a16="http://schemas.microsoft.com/office/drawing/2014/main" id="{65D1FF5C-8117-C6B6-012C-C657F62716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8989" y="1683681"/>
            <a:ext cx="9486471" cy="4652349"/>
          </a:xfrm>
        </p:spPr>
      </p:pic>
    </p:spTree>
    <p:extLst>
      <p:ext uri="{BB962C8B-B14F-4D97-AF65-F5344CB8AC3E}">
        <p14:creationId xmlns:p14="http://schemas.microsoft.com/office/powerpoint/2010/main" val="1874920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C9EA8-8CFA-00AB-C04A-4521CF1A0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rgbClr val="438DD5"/>
                </a:solidFill>
              </a:rPr>
              <a:t>Technology Stack</a:t>
            </a:r>
            <a:r>
              <a:rPr lang="de-DE"/>
              <a:t> 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2CAA2828-C842-BDB1-5A8D-C75D2765BA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842520"/>
              </p:ext>
            </p:extLst>
          </p:nvPr>
        </p:nvGraphicFramePr>
        <p:xfrm>
          <a:off x="838200" y="1825625"/>
          <a:ext cx="10515600" cy="267036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418306766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86734622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1082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Frontend</a:t>
                      </a:r>
                    </a:p>
                  </a:txBody>
                  <a:tcPr>
                    <a:solidFill>
                      <a:srgbClr val="438DD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Backend</a:t>
                      </a:r>
                    </a:p>
                  </a:txBody>
                  <a:tcPr>
                    <a:solidFill>
                      <a:srgbClr val="438DD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err="1"/>
                        <a:t>Deployment</a:t>
                      </a:r>
                      <a:r>
                        <a:rPr lang="de-DE"/>
                        <a:t> + </a:t>
                      </a:r>
                      <a:r>
                        <a:rPr lang="de-DE" err="1"/>
                        <a:t>Others</a:t>
                      </a:r>
                    </a:p>
                  </a:txBody>
                  <a:tcPr>
                    <a:solidFill>
                      <a:srgbClr val="438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783119"/>
                  </a:ext>
                </a:extLst>
              </a:tr>
              <a:tr h="445324">
                <a:tc>
                  <a:txBody>
                    <a:bodyPr/>
                    <a:lstStyle/>
                    <a:p>
                      <a:r>
                        <a:rPr lang="de-DE"/>
                        <a:t>HTML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err="1"/>
                        <a:t>NodeJS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Docker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9966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CSS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1800" u="none" strike="noStrike" noProof="0">
                          <a:solidFill>
                            <a:srgbClr val="000000"/>
                          </a:solidFill>
                        </a:rPr>
                        <a:t>MongoDB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1800" u="none" strike="noStrike" noProof="0">
                          <a:solidFill>
                            <a:srgbClr val="000000"/>
                          </a:solidFill>
                        </a:rPr>
                        <a:t>Docker-</a:t>
                      </a:r>
                      <a:r>
                        <a:rPr lang="de-DE" sz="1800" u="none" strike="noStrike" noProof="0" err="1">
                          <a:solidFill>
                            <a:srgbClr val="000000"/>
                          </a:solidFill>
                        </a:rPr>
                        <a:t>Compose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108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JavaScript</a:t>
                      </a:r>
                      <a:endParaRPr lang="de-DE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1800" u="none" strike="noStrike" noProof="0">
                          <a:solidFill>
                            <a:srgbClr val="000000"/>
                          </a:solidFill>
                        </a:rPr>
                        <a:t>Express</a:t>
                      </a:r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1800" b="0" i="0" u="none" strike="noStrike" noProof="0" err="1">
                          <a:solidFill>
                            <a:srgbClr val="000000"/>
                          </a:solidFill>
                          <a:latin typeface="Aptos"/>
                        </a:rPr>
                        <a:t>MongoExpress</a:t>
                      </a:r>
                      <a:r>
                        <a:rPr lang="de-DE" sz="18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 (DBMS)</a:t>
                      </a:r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8152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/>
                        <a:t>CORS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84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/>
                        <a:t>Body-Parser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520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/>
                        <a:t>Node </a:t>
                      </a:r>
                      <a:r>
                        <a:rPr lang="de-DE" err="1"/>
                        <a:t>Mongoclient</a:t>
                      </a:r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378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9159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Ein Bild, das Text, Screenshot, Software, Zahl enthält.&#10;&#10;Beschreibung automatisch generiert.">
            <a:extLst>
              <a:ext uri="{FF2B5EF4-FFF2-40B4-BE49-F238E27FC236}">
                <a16:creationId xmlns:a16="http://schemas.microsoft.com/office/drawing/2014/main" id="{7A5FCFDB-49E7-7C9A-6F77-9795B1F2B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9065" y="-2474"/>
            <a:ext cx="12281064" cy="6862947"/>
          </a:xfrm>
          <a:prstGeom prst="rect">
            <a:avLst/>
          </a:prstGeom>
        </p:spPr>
      </p:pic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0402FDD5-F74E-1357-8C74-69F6B7895573}"/>
              </a:ext>
            </a:extLst>
          </p:cNvPr>
          <p:cNvCxnSpPr/>
          <p:nvPr/>
        </p:nvCxnSpPr>
        <p:spPr>
          <a:xfrm flipH="1">
            <a:off x="8587482" y="1840785"/>
            <a:ext cx="633573" cy="171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CB1067E1-699C-164B-56A6-EDC4E25FD826}"/>
              </a:ext>
            </a:extLst>
          </p:cNvPr>
          <p:cNvSpPr txBox="1"/>
          <p:nvPr/>
        </p:nvSpPr>
        <p:spPr>
          <a:xfrm>
            <a:off x="633572" y="5128516"/>
            <a:ext cx="2417851" cy="646331"/>
          </a:xfrm>
          <a:prstGeom prst="rect">
            <a:avLst/>
          </a:prstGeom>
          <a:ln>
            <a:solidFill>
              <a:srgbClr val="438DD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ea typeface="+mn-lt"/>
                <a:cs typeface="+mn-lt"/>
              </a:rPr>
              <a:t>Drop down </a:t>
            </a: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status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selection</a:t>
            </a:r>
            <a:r>
              <a:rPr lang="de-DE">
                <a:ea typeface="+mn-lt"/>
                <a:cs typeface="+mn-lt"/>
              </a:rPr>
              <a:t>.</a:t>
            </a:r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D5C7DDB-2E2F-0DA6-04B7-B63EB4F10AA0}"/>
              </a:ext>
            </a:extLst>
          </p:cNvPr>
          <p:cNvSpPr/>
          <p:nvPr/>
        </p:nvSpPr>
        <p:spPr>
          <a:xfrm>
            <a:off x="3205976" y="687658"/>
            <a:ext cx="5631365" cy="45162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8E38478-7085-CA4B-5917-8609AFE4BAC9}"/>
              </a:ext>
            </a:extLst>
          </p:cNvPr>
          <p:cNvSpPr txBox="1"/>
          <p:nvPr/>
        </p:nvSpPr>
        <p:spPr>
          <a:xfrm>
            <a:off x="953595" y="687658"/>
            <a:ext cx="2092504" cy="646331"/>
          </a:xfrm>
          <a:prstGeom prst="rect">
            <a:avLst/>
          </a:prstGeom>
          <a:ln>
            <a:solidFill>
              <a:srgbClr val="438DD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ea typeface="+mn-lt"/>
                <a:cs typeface="+mn-lt"/>
              </a:rPr>
              <a:t>Area </a:t>
            </a: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adding</a:t>
            </a:r>
            <a:r>
              <a:rPr lang="de-DE">
                <a:ea typeface="+mn-lt"/>
                <a:cs typeface="+mn-lt"/>
              </a:rPr>
              <a:t> and </a:t>
            </a:r>
            <a:r>
              <a:rPr lang="de-DE" err="1">
                <a:ea typeface="+mn-lt"/>
                <a:cs typeface="+mn-lt"/>
              </a:rPr>
              <a:t>editing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data</a:t>
            </a:r>
            <a:r>
              <a:rPr lang="de-DE">
                <a:ea typeface="+mn-lt"/>
                <a:cs typeface="+mn-lt"/>
              </a:rPr>
              <a:t>.</a:t>
            </a:r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90C7C7A-F67C-C8B7-A7E9-73DFBC74DCD5}"/>
              </a:ext>
            </a:extLst>
          </p:cNvPr>
          <p:cNvSpPr/>
          <p:nvPr/>
        </p:nvSpPr>
        <p:spPr>
          <a:xfrm>
            <a:off x="3215268" y="5445512"/>
            <a:ext cx="5687121" cy="14496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CD644FBD-C0B7-BD8F-F760-91FD565B4675}"/>
              </a:ext>
            </a:extLst>
          </p:cNvPr>
          <p:cNvCxnSpPr/>
          <p:nvPr/>
        </p:nvCxnSpPr>
        <p:spPr>
          <a:xfrm flipV="1">
            <a:off x="2249247" y="5668537"/>
            <a:ext cx="1356313" cy="42871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D0CF4661-DBD4-102A-4AD6-189401F128E5}"/>
              </a:ext>
            </a:extLst>
          </p:cNvPr>
          <p:cNvSpPr txBox="1"/>
          <p:nvPr/>
        </p:nvSpPr>
        <p:spPr>
          <a:xfrm>
            <a:off x="82173" y="5933430"/>
            <a:ext cx="2383605" cy="923330"/>
          </a:xfrm>
          <a:prstGeom prst="rect">
            <a:avLst/>
          </a:prstGeom>
          <a:ln>
            <a:solidFill>
              <a:srgbClr val="438DD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err="1">
                <a:ea typeface="+mn-lt"/>
                <a:cs typeface="+mn-lt"/>
              </a:rPr>
              <a:t>To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sort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items</a:t>
            </a:r>
            <a:r>
              <a:rPr lang="de-DE">
                <a:ea typeface="+mn-lt"/>
                <a:cs typeface="+mn-lt"/>
              </a:rPr>
              <a:t>, </a:t>
            </a:r>
            <a:r>
              <a:rPr lang="de-DE" err="1">
                <a:ea typeface="+mn-lt"/>
                <a:cs typeface="+mn-lt"/>
              </a:rPr>
              <a:t>simply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click</a:t>
            </a:r>
            <a:r>
              <a:rPr lang="de-DE">
                <a:ea typeface="+mn-lt"/>
                <a:cs typeface="+mn-lt"/>
              </a:rPr>
              <a:t> on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headers</a:t>
            </a:r>
            <a:r>
              <a:rPr lang="de-DE">
                <a:ea typeface="+mn-lt"/>
                <a:cs typeface="+mn-lt"/>
              </a:rPr>
              <a:t>. </a:t>
            </a:r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C450100-FE16-EFBC-4F66-F1F64BEAFD5F}"/>
              </a:ext>
            </a:extLst>
          </p:cNvPr>
          <p:cNvSpPr txBox="1"/>
          <p:nvPr/>
        </p:nvSpPr>
        <p:spPr>
          <a:xfrm>
            <a:off x="8970883" y="1530787"/>
            <a:ext cx="2344555" cy="646331"/>
          </a:xfrm>
          <a:prstGeom prst="rect">
            <a:avLst/>
          </a:prstGeom>
          <a:ln>
            <a:solidFill>
              <a:srgbClr val="438DD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ea typeface="+mn-lt"/>
                <a:cs typeface="+mn-lt"/>
              </a:rPr>
              <a:t>Drop down </a:t>
            </a: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status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selection</a:t>
            </a:r>
            <a:r>
              <a:rPr lang="de-DE">
                <a:ea typeface="+mn-lt"/>
                <a:cs typeface="+mn-lt"/>
              </a:rPr>
              <a:t>.</a:t>
            </a:r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49E6A0C-738E-768A-3304-A97D59F16744}"/>
              </a:ext>
            </a:extLst>
          </p:cNvPr>
          <p:cNvSpPr txBox="1"/>
          <p:nvPr/>
        </p:nvSpPr>
        <p:spPr>
          <a:xfrm>
            <a:off x="9144000" y="5191125"/>
            <a:ext cx="2743200" cy="646331"/>
          </a:xfrm>
          <a:prstGeom prst="rect">
            <a:avLst/>
          </a:prstGeom>
          <a:ln>
            <a:solidFill>
              <a:srgbClr val="438DD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ea typeface="+mn-lt"/>
                <a:cs typeface="+mn-lt"/>
              </a:rPr>
              <a:t>Area </a:t>
            </a: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adding</a:t>
            </a:r>
            <a:r>
              <a:rPr lang="de-DE">
                <a:ea typeface="+mn-lt"/>
                <a:cs typeface="+mn-lt"/>
              </a:rPr>
              <a:t> and </a:t>
            </a:r>
            <a:r>
              <a:rPr lang="de-DE" err="1">
                <a:ea typeface="+mn-lt"/>
                <a:cs typeface="+mn-lt"/>
              </a:rPr>
              <a:t>editing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data</a:t>
            </a:r>
            <a:r>
              <a:rPr lang="de-DE">
                <a:ea typeface="+mn-lt"/>
                <a:cs typeface="+mn-lt"/>
              </a:rPr>
              <a:t>.</a:t>
            </a:r>
            <a:endParaRPr lang="de-DE"/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EF6300C-F814-3F31-B48A-4C040DFB46C9}"/>
              </a:ext>
            </a:extLst>
          </p:cNvPr>
          <p:cNvCxnSpPr/>
          <p:nvPr/>
        </p:nvCxnSpPr>
        <p:spPr>
          <a:xfrm flipH="1">
            <a:off x="8526802" y="5726985"/>
            <a:ext cx="613452" cy="2813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A87EA626-BC2C-A677-74F5-E0BD80EA7DB8}"/>
              </a:ext>
            </a:extLst>
          </p:cNvPr>
          <p:cNvCxnSpPr/>
          <p:nvPr/>
        </p:nvCxnSpPr>
        <p:spPr>
          <a:xfrm flipH="1" flipV="1">
            <a:off x="8527550" y="2825393"/>
            <a:ext cx="445213" cy="8561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55EE53EC-CD01-AFE2-D924-7844B4373111}"/>
              </a:ext>
            </a:extLst>
          </p:cNvPr>
          <p:cNvCxnSpPr/>
          <p:nvPr/>
        </p:nvCxnSpPr>
        <p:spPr>
          <a:xfrm flipH="1">
            <a:off x="8544673" y="3167865"/>
            <a:ext cx="462337" cy="770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92C4D871-0473-E8C3-775E-EFD738265C2E}"/>
              </a:ext>
            </a:extLst>
          </p:cNvPr>
          <p:cNvSpPr txBox="1"/>
          <p:nvPr/>
        </p:nvSpPr>
        <p:spPr>
          <a:xfrm>
            <a:off x="8967438" y="2759926"/>
            <a:ext cx="2918195" cy="646331"/>
          </a:xfrm>
          <a:prstGeom prst="rect">
            <a:avLst/>
          </a:prstGeom>
          <a:ln>
            <a:solidFill>
              <a:srgbClr val="438DD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ea typeface="+mn-lt"/>
                <a:cs typeface="+mn-lt"/>
              </a:rPr>
              <a:t>Drop down </a:t>
            </a: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status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selection</a:t>
            </a:r>
            <a:r>
              <a:rPr lang="de-DE">
                <a:ea typeface="+mn-lt"/>
                <a:cs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48663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0F21B3-8E69-A8E0-124C-81B0CC1D7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solidFill>
                  <a:srgbClr val="438DD5"/>
                </a:solidFill>
                <a:ea typeface="+mj-lt"/>
                <a:cs typeface="+mj-lt"/>
              </a:rPr>
              <a:t>Changes</a:t>
            </a:r>
            <a:r>
              <a:rPr lang="de-DE">
                <a:solidFill>
                  <a:srgbClr val="438DD5"/>
                </a:solidFill>
                <a:ea typeface="+mj-lt"/>
                <a:cs typeface="+mj-lt"/>
              </a:rPr>
              <a:t> </a:t>
            </a:r>
            <a:r>
              <a:rPr lang="de-DE" err="1">
                <a:solidFill>
                  <a:srgbClr val="438DD5"/>
                </a:solidFill>
                <a:ea typeface="+mj-lt"/>
                <a:cs typeface="+mj-lt"/>
              </a:rPr>
              <a:t>between</a:t>
            </a:r>
            <a:r>
              <a:rPr lang="de-DE">
                <a:solidFill>
                  <a:srgbClr val="438DD5"/>
                </a:solidFill>
                <a:ea typeface="+mj-lt"/>
                <a:cs typeface="+mj-lt"/>
              </a:rPr>
              <a:t>: </a:t>
            </a:r>
            <a:r>
              <a:rPr lang="de-DE" err="1">
                <a:solidFill>
                  <a:srgbClr val="438DD5"/>
                </a:solidFill>
                <a:ea typeface="+mj-lt"/>
                <a:cs typeface="+mj-lt"/>
              </a:rPr>
              <a:t>Conception</a:t>
            </a:r>
            <a:r>
              <a:rPr lang="de-DE">
                <a:solidFill>
                  <a:srgbClr val="438DD5"/>
                </a:solidFill>
                <a:ea typeface="+mj-lt"/>
                <a:cs typeface="+mj-lt"/>
              </a:rPr>
              <a:t> </a:t>
            </a:r>
            <a:r>
              <a:rPr lang="de-DE" err="1">
                <a:solidFill>
                  <a:srgbClr val="438DD5"/>
                </a:solidFill>
                <a:ea typeface="+mj-lt"/>
                <a:cs typeface="+mj-lt"/>
              </a:rPr>
              <a:t>phase</a:t>
            </a:r>
            <a:r>
              <a:rPr lang="de-DE">
                <a:solidFill>
                  <a:srgbClr val="438DD5"/>
                </a:solidFill>
                <a:ea typeface="+mj-lt"/>
                <a:cs typeface="+mj-lt"/>
              </a:rPr>
              <a:t> - Development </a:t>
            </a:r>
            <a:r>
              <a:rPr lang="de-DE" err="1">
                <a:solidFill>
                  <a:srgbClr val="438DD5"/>
                </a:solidFill>
                <a:ea typeface="+mj-lt"/>
                <a:cs typeface="+mj-lt"/>
              </a:rPr>
              <a:t>phase</a:t>
            </a:r>
            <a:endParaRPr lang="de-DE">
              <a:solidFill>
                <a:srgbClr val="438DD5"/>
              </a:solidFill>
              <a:ea typeface="+mj-lt"/>
              <a:cs typeface="+mj-lt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FF68D7-31FD-FA53-5D9B-B857700E7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ea typeface="+mn-lt"/>
                <a:cs typeface="+mn-lt"/>
              </a:rPr>
              <a:t>I </a:t>
            </a:r>
            <a:r>
              <a:rPr lang="de-DE" err="1">
                <a:ea typeface="+mn-lt"/>
                <a:cs typeface="+mn-lt"/>
              </a:rPr>
              <a:t>have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kept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everything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mostly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same. </a:t>
            </a: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front end, I </a:t>
            </a:r>
            <a:r>
              <a:rPr lang="de-DE" err="1">
                <a:ea typeface="+mn-lt"/>
                <a:cs typeface="+mn-lt"/>
              </a:rPr>
              <a:t>kept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with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Javascript</a:t>
            </a:r>
            <a:r>
              <a:rPr lang="de-DE">
                <a:ea typeface="+mn-lt"/>
                <a:cs typeface="+mn-lt"/>
              </a:rPr>
              <a:t>, HTML, and CSS, </a:t>
            </a:r>
            <a:r>
              <a:rPr lang="de-DE" err="1">
                <a:ea typeface="+mn-lt"/>
                <a:cs typeface="+mn-lt"/>
              </a:rPr>
              <a:t>which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is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hosted</a:t>
            </a:r>
            <a:r>
              <a:rPr lang="de-DE">
                <a:ea typeface="+mn-lt"/>
                <a:cs typeface="+mn-lt"/>
              </a:rPr>
              <a:t> on a </a:t>
            </a:r>
            <a:r>
              <a:rPr lang="de-DE" err="1">
                <a:ea typeface="+mn-lt"/>
                <a:cs typeface="+mn-lt"/>
              </a:rPr>
              <a:t>NodeJS</a:t>
            </a:r>
            <a:r>
              <a:rPr lang="de-DE">
                <a:ea typeface="+mn-lt"/>
                <a:cs typeface="+mn-lt"/>
              </a:rPr>
              <a:t> +Express </a:t>
            </a:r>
            <a:r>
              <a:rPr lang="de-DE" err="1">
                <a:ea typeface="+mn-lt"/>
                <a:cs typeface="+mn-lt"/>
              </a:rPr>
              <a:t>application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to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serve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User.  </a:t>
            </a:r>
            <a:endParaRPr lang="de-DE"/>
          </a:p>
          <a:p>
            <a:r>
              <a:rPr lang="de-DE" err="1">
                <a:ea typeface="+mn-lt"/>
                <a:cs typeface="+mn-lt"/>
              </a:rPr>
              <a:t>However</a:t>
            </a:r>
            <a:r>
              <a:rPr lang="de-DE">
                <a:ea typeface="+mn-lt"/>
                <a:cs typeface="+mn-lt"/>
              </a:rPr>
              <a:t>, I </a:t>
            </a:r>
            <a:r>
              <a:rPr lang="de-DE" err="1">
                <a:ea typeface="+mn-lt"/>
                <a:cs typeface="+mn-lt"/>
              </a:rPr>
              <a:t>decided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to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add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MongoExpress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as</a:t>
            </a:r>
            <a:r>
              <a:rPr lang="de-DE">
                <a:ea typeface="+mn-lt"/>
                <a:cs typeface="+mn-lt"/>
              </a:rPr>
              <a:t> a Database Management System </a:t>
            </a: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 administrative </a:t>
            </a:r>
            <a:r>
              <a:rPr lang="de-DE" err="1">
                <a:ea typeface="+mn-lt"/>
                <a:cs typeface="+mn-lt"/>
              </a:rPr>
              <a:t>changes</a:t>
            </a:r>
            <a:r>
              <a:rPr lang="de-DE">
                <a:ea typeface="+mn-lt"/>
                <a:cs typeface="+mn-lt"/>
              </a:rPr>
              <a:t> on 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 Database, like </a:t>
            </a:r>
            <a:r>
              <a:rPr lang="de-DE" err="1">
                <a:ea typeface="+mn-lt"/>
                <a:cs typeface="+mn-lt"/>
              </a:rPr>
              <a:t>exporting</a:t>
            </a:r>
            <a:r>
              <a:rPr lang="de-DE">
                <a:ea typeface="+mn-lt"/>
                <a:cs typeface="+mn-lt"/>
              </a:rPr>
              <a:t> Data.  </a:t>
            </a:r>
            <a:endParaRPr lang="de-DE"/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7579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0F21B3-8E69-A8E0-124C-81B0CC1D7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rgbClr val="438DD5"/>
                </a:solidFill>
                <a:ea typeface="+mj-lt"/>
                <a:cs typeface="+mj-lt"/>
              </a:rPr>
              <a:t>Test Cases - </a:t>
            </a:r>
            <a:r>
              <a:rPr lang="de-DE" err="1">
                <a:solidFill>
                  <a:srgbClr val="438DD5"/>
                </a:solidFill>
                <a:ea typeface="+mj-lt"/>
                <a:cs typeface="+mj-lt"/>
              </a:rPr>
              <a:t>Editing</a:t>
            </a:r>
            <a:r>
              <a:rPr lang="de-DE">
                <a:solidFill>
                  <a:srgbClr val="438DD5"/>
                </a:solidFill>
                <a:ea typeface="+mj-lt"/>
                <a:cs typeface="+mj-lt"/>
              </a:rPr>
              <a:t> an Entry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FF68D7-31FD-FA53-5D9B-B857700E7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pPr>
              <a:buNone/>
            </a:pPr>
            <a:r>
              <a:rPr lang="de-DE">
                <a:ea typeface="+mn-lt"/>
                <a:cs typeface="+mn-lt"/>
              </a:rPr>
              <a:t>Description: </a:t>
            </a:r>
            <a:r>
              <a:rPr lang="de-DE" err="1">
                <a:ea typeface="+mn-lt"/>
                <a:cs typeface="+mn-lt"/>
              </a:rPr>
              <a:t>Verify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that</a:t>
            </a:r>
            <a:r>
              <a:rPr lang="de-DE">
                <a:ea typeface="+mn-lt"/>
                <a:cs typeface="+mn-lt"/>
              </a:rPr>
              <a:t> an </a:t>
            </a:r>
            <a:r>
              <a:rPr lang="de-DE" err="1">
                <a:ea typeface="+mn-lt"/>
                <a:cs typeface="+mn-lt"/>
              </a:rPr>
              <a:t>existing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series</a:t>
            </a:r>
            <a:r>
              <a:rPr lang="de-DE">
                <a:ea typeface="+mn-lt"/>
                <a:cs typeface="+mn-lt"/>
              </a:rPr>
              <a:t>/</a:t>
            </a:r>
            <a:r>
              <a:rPr lang="de-DE" err="1">
                <a:ea typeface="+mn-lt"/>
                <a:cs typeface="+mn-lt"/>
              </a:rPr>
              <a:t>movie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entry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can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be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edited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successfully</a:t>
            </a:r>
            <a:r>
              <a:rPr lang="de-DE">
                <a:ea typeface="+mn-lt"/>
                <a:cs typeface="+mn-lt"/>
              </a:rPr>
              <a:t>.</a:t>
            </a:r>
          </a:p>
          <a:p>
            <a:pPr>
              <a:buNone/>
            </a:pPr>
            <a:r>
              <a:rPr lang="de-DE" err="1">
                <a:ea typeface="+mn-lt"/>
                <a:cs typeface="+mn-lt"/>
              </a:rPr>
              <a:t>Preconditions</a:t>
            </a:r>
            <a:r>
              <a:rPr lang="de-DE">
                <a:ea typeface="+mn-lt"/>
                <a:cs typeface="+mn-lt"/>
              </a:rPr>
              <a:t>: An </a:t>
            </a:r>
            <a:r>
              <a:rPr lang="de-DE" err="1">
                <a:ea typeface="+mn-lt"/>
                <a:cs typeface="+mn-lt"/>
              </a:rPr>
              <a:t>entry</a:t>
            </a:r>
            <a:r>
              <a:rPr lang="de-DE">
                <a:ea typeface="+mn-lt"/>
                <a:cs typeface="+mn-lt"/>
              </a:rPr>
              <a:t> "Breaking Bad" </a:t>
            </a:r>
            <a:r>
              <a:rPr lang="de-DE" err="1">
                <a:ea typeface="+mn-lt"/>
                <a:cs typeface="+mn-lt"/>
              </a:rPr>
              <a:t>exists</a:t>
            </a:r>
            <a:r>
              <a:rPr lang="de-DE">
                <a:ea typeface="+mn-lt"/>
                <a:cs typeface="+mn-lt"/>
              </a:rPr>
              <a:t> in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table</a:t>
            </a:r>
            <a:r>
              <a:rPr lang="de-DE">
                <a:ea typeface="+mn-lt"/>
                <a:cs typeface="+mn-lt"/>
              </a:rPr>
              <a:t>.</a:t>
            </a:r>
          </a:p>
          <a:p>
            <a:pPr>
              <a:buNone/>
            </a:pPr>
            <a:r>
              <a:rPr lang="de-DE" err="1">
                <a:ea typeface="+mn-lt"/>
                <a:cs typeface="+mn-lt"/>
              </a:rPr>
              <a:t>Steps</a:t>
            </a:r>
            <a:r>
              <a:rPr lang="de-DE">
                <a:ea typeface="+mn-lt"/>
                <a:cs typeface="+mn-lt"/>
              </a:rPr>
              <a:t>:</a:t>
            </a:r>
            <a:endParaRPr lang="de-DE"/>
          </a:p>
          <a:p>
            <a:pPr marL="514350" indent="-514350">
              <a:buAutoNum type="arabicPeriod"/>
            </a:pPr>
            <a:r>
              <a:rPr lang="de-DE">
                <a:ea typeface="+mn-lt"/>
                <a:cs typeface="+mn-lt"/>
              </a:rPr>
              <a:t>Click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"Edit" </a:t>
            </a:r>
            <a:r>
              <a:rPr lang="de-DE" err="1">
                <a:ea typeface="+mn-lt"/>
                <a:cs typeface="+mn-lt"/>
              </a:rPr>
              <a:t>button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next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to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"Breaking Bad" </a:t>
            </a:r>
            <a:r>
              <a:rPr lang="de-DE" err="1">
                <a:ea typeface="+mn-lt"/>
                <a:cs typeface="+mn-lt"/>
              </a:rPr>
              <a:t>entry</a:t>
            </a:r>
            <a:r>
              <a:rPr lang="de-DE">
                <a:ea typeface="+mn-lt"/>
                <a:cs typeface="+mn-lt"/>
              </a:rPr>
              <a:t>.</a:t>
            </a:r>
          </a:p>
          <a:p>
            <a:pPr marL="514350" indent="-514350">
              <a:buAutoNum type="arabicPeriod"/>
            </a:pPr>
            <a:r>
              <a:rPr lang="de-DE">
                <a:ea typeface="+mn-lt"/>
                <a:cs typeface="+mn-lt"/>
              </a:rPr>
              <a:t>Change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"Score" </a:t>
            </a:r>
            <a:r>
              <a:rPr lang="de-DE" err="1">
                <a:ea typeface="+mn-lt"/>
                <a:cs typeface="+mn-lt"/>
              </a:rPr>
              <a:t>input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field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to</a:t>
            </a:r>
            <a:r>
              <a:rPr lang="de-DE">
                <a:ea typeface="+mn-lt"/>
                <a:cs typeface="+mn-lt"/>
              </a:rPr>
              <a:t> "98"</a:t>
            </a:r>
          </a:p>
          <a:p>
            <a:pPr marL="514350" indent="-514350">
              <a:buAutoNum type="arabicPeriod"/>
            </a:pPr>
            <a:r>
              <a:rPr lang="de-DE">
                <a:ea typeface="+mn-lt"/>
                <a:cs typeface="+mn-lt"/>
              </a:rPr>
              <a:t>Click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"Add Entry" </a:t>
            </a:r>
            <a:r>
              <a:rPr lang="de-DE" err="1">
                <a:ea typeface="+mn-lt"/>
                <a:cs typeface="+mn-lt"/>
              </a:rPr>
              <a:t>button</a:t>
            </a:r>
            <a:r>
              <a:rPr lang="de-DE">
                <a:ea typeface="+mn-lt"/>
                <a:cs typeface="+mn-lt"/>
              </a:rPr>
              <a:t>.</a:t>
            </a:r>
            <a:endParaRPr lang="de-DE"/>
          </a:p>
          <a:p>
            <a:pPr>
              <a:buNone/>
            </a:pPr>
            <a:r>
              <a:rPr lang="de-DE" err="1">
                <a:ea typeface="+mn-lt"/>
                <a:cs typeface="+mn-lt"/>
              </a:rPr>
              <a:t>Expected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Result</a:t>
            </a:r>
            <a:r>
              <a:rPr lang="de-DE">
                <a:ea typeface="+mn-lt"/>
                <a:cs typeface="+mn-lt"/>
              </a:rPr>
              <a:t>:</a:t>
            </a:r>
          </a:p>
          <a:p>
            <a:pPr>
              <a:buNone/>
            </a:pPr>
            <a:r>
              <a:rPr lang="de-DE">
                <a:ea typeface="+mn-lt"/>
                <a:cs typeface="+mn-lt"/>
              </a:rPr>
              <a:t>The </a:t>
            </a:r>
            <a:r>
              <a:rPr lang="de-DE" err="1">
                <a:ea typeface="+mn-lt"/>
                <a:cs typeface="+mn-lt"/>
              </a:rPr>
              <a:t>entry</a:t>
            </a:r>
            <a:r>
              <a:rPr lang="de-DE">
                <a:ea typeface="+mn-lt"/>
                <a:cs typeface="+mn-lt"/>
              </a:rPr>
              <a:t> "Breaking Bad" </a:t>
            </a:r>
            <a:r>
              <a:rPr lang="de-DE" err="1">
                <a:ea typeface="+mn-lt"/>
                <a:cs typeface="+mn-lt"/>
              </a:rPr>
              <a:t>is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updated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with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new</a:t>
            </a:r>
            <a:r>
              <a:rPr lang="de-DE">
                <a:ea typeface="+mn-lt"/>
                <a:cs typeface="+mn-lt"/>
              </a:rPr>
              <a:t> score "98" and </a:t>
            </a:r>
            <a:r>
              <a:rPr lang="de-DE" err="1">
                <a:ea typeface="+mn-lt"/>
                <a:cs typeface="+mn-lt"/>
              </a:rPr>
              <a:t>appears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again</a:t>
            </a:r>
            <a:r>
              <a:rPr lang="de-DE">
                <a:ea typeface="+mn-lt"/>
                <a:cs typeface="+mn-lt"/>
              </a:rPr>
              <a:t> at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end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of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the</a:t>
            </a:r>
            <a:r>
              <a:rPr lang="de-DE">
                <a:ea typeface="+mn-lt"/>
                <a:cs typeface="+mn-lt"/>
              </a:rPr>
              <a:t> </a:t>
            </a:r>
            <a:r>
              <a:rPr lang="de-DE" err="1">
                <a:ea typeface="+mn-lt"/>
                <a:cs typeface="+mn-lt"/>
              </a:rPr>
              <a:t>table</a:t>
            </a:r>
            <a:r>
              <a:rPr lang="de-DE">
                <a:ea typeface="+mn-lt"/>
                <a:cs typeface="+mn-lt"/>
              </a:rPr>
              <a:t>.</a:t>
            </a:r>
            <a:br>
              <a:rPr lang="de-DE">
                <a:ea typeface="+mn-lt"/>
                <a:cs typeface="+mn-lt"/>
              </a:rPr>
            </a:br>
            <a:endParaRPr lang="de-DE"/>
          </a:p>
          <a:p>
            <a:pPr>
              <a:buNone/>
            </a:pPr>
            <a:r>
              <a:rPr lang="de-DE"/>
              <a:t>More </a:t>
            </a:r>
            <a:r>
              <a:rPr lang="de-DE" err="1"/>
              <a:t>Testcases</a:t>
            </a:r>
            <a:r>
              <a:rPr lang="de-DE"/>
              <a:t> </a:t>
            </a: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be</a:t>
            </a:r>
            <a:r>
              <a:rPr lang="de-DE"/>
              <a:t> </a:t>
            </a:r>
            <a:r>
              <a:rPr lang="de-DE" err="1"/>
              <a:t>found</a:t>
            </a:r>
            <a:r>
              <a:rPr lang="de-DE"/>
              <a:t> in </a:t>
            </a:r>
            <a:r>
              <a:rPr lang="de-DE" err="1"/>
              <a:t>the</a:t>
            </a:r>
            <a:r>
              <a:rPr lang="de-DE"/>
              <a:t> README File. </a:t>
            </a:r>
          </a:p>
          <a:p>
            <a:pPr marL="0" indent="0">
              <a:buNone/>
            </a:pPr>
            <a:endParaRPr lang="de-DE"/>
          </a:p>
          <a:p>
            <a:pPr>
              <a:buAutoNum type="arabicPeriod"/>
            </a:pPr>
            <a:endParaRPr lang="de-DE"/>
          </a:p>
          <a:p>
            <a:pPr>
              <a:buAutoNum type="arabicPeriod"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9187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inales Video">
            <a:hlinkClick r:id="" action="ppaction://media"/>
            <a:extLst>
              <a:ext uri="{FF2B5EF4-FFF2-40B4-BE49-F238E27FC236}">
                <a16:creationId xmlns:a16="http://schemas.microsoft.com/office/drawing/2014/main" id="{9DFF3565-C1D0-E007-F9C5-DA4F1EEB79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408" y="69979"/>
            <a:ext cx="11943184" cy="671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647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1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Larissa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</Words>
  <Application>Microsoft Office PowerPoint</Application>
  <PresentationFormat>Breitbild</PresentationFormat>
  <Paragraphs>49</Paragraphs>
  <Slides>8</Slides>
  <Notes>0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9" baseType="lpstr">
      <vt:lpstr>Larissa</vt:lpstr>
      <vt:lpstr>Movie and Series Database</vt:lpstr>
      <vt:lpstr>Purpose of the Web App</vt:lpstr>
      <vt:lpstr>Architecture Diagram</vt:lpstr>
      <vt:lpstr>Technology Stack </vt:lpstr>
      <vt:lpstr>PowerPoint-Präsentation</vt:lpstr>
      <vt:lpstr>Changes between: Conception phase - Development phase</vt:lpstr>
      <vt:lpstr>Test Cases - Editing an Entry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>Alexander Agricola</cp:lastModifiedBy>
  <cp:revision>5</cp:revision>
  <dcterms:created xsi:type="dcterms:W3CDTF">2024-05-24T15:37:20Z</dcterms:created>
  <dcterms:modified xsi:type="dcterms:W3CDTF">2024-06-16T08:56:41Z</dcterms:modified>
</cp:coreProperties>
</file>

<file path=docProps/thumbnail.jpeg>
</file>